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6854" y="1183362"/>
            <a:ext cx="8050292" cy="3906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Different Security Attacks in Healthcare IoT and Blockchain-Based Mitigation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546854" y="5323880"/>
            <a:ext cx="8050292" cy="488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Exploring how blockchain enhances data integrity, privacy, and trust in smart healthcare systems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546854" y="6046589"/>
            <a:ext cx="8050292" cy="999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Submitted By: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Hridiyansh Shukla • 2427030591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Supervised By: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Dr. Usha Jain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School of Computer Science and Engineering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Department of Computer Science and Engineering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9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5152" y="383977"/>
            <a:ext cx="3491508" cy="436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Research Objectives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5975152" y="1029891"/>
            <a:ext cx="8166497" cy="1601748"/>
          </a:xfrm>
          <a:prstGeom prst="roundRect">
            <a:avLst>
              <a:gd name="adj" fmla="val 3662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22432" y="1177171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D3C1B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84" y="1268849"/>
            <a:ext cx="188476" cy="2356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22432" y="1735812"/>
            <a:ext cx="174569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Threat Classification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22432" y="2037636"/>
            <a:ext cx="7871936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Systematically study and categorize major security threats in Healthcare IoT systems, analyzing attack vectors, vulnerabilities, and potential impact on patient safety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5975152" y="2771299"/>
            <a:ext cx="8166497" cy="1601748"/>
          </a:xfrm>
          <a:prstGeom prst="roundRect">
            <a:avLst>
              <a:gd name="adj" fmla="val 3662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22432" y="2918579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D3C1B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4" y="3010257"/>
            <a:ext cx="188476" cy="2356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22432" y="3477220"/>
            <a:ext cx="245435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 Security Techniques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122432" y="3779044"/>
            <a:ext cx="7871936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Explore and evaluate blockchain-based approaches for enhancing confidentiality, data integrity, and multi-party authentication in distributed healthcare environments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5975152" y="4512707"/>
            <a:ext cx="8166497" cy="1601748"/>
          </a:xfrm>
          <a:prstGeom prst="roundRect">
            <a:avLst>
              <a:gd name="adj" fmla="val 3662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22432" y="4659987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D3C1B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4" y="4751665"/>
            <a:ext cx="188476" cy="23562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22432" y="5218628"/>
            <a:ext cx="2096810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Secure Architecture Design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122432" y="5520452"/>
            <a:ext cx="7871936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a comprehensive security architecture integrating IoT medical devices with blockchain infrastructure, addressing scalability, latency, and regulatory compliance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5975152" y="6254115"/>
            <a:ext cx="8166497" cy="1601748"/>
          </a:xfrm>
          <a:prstGeom prst="roundRect">
            <a:avLst>
              <a:gd name="adj" fmla="val 3662"/>
            </a:avLst>
          </a:prstGeom>
          <a:solidFill>
            <a:srgbClr val="E8E8E3"/>
          </a:solidFill>
          <a:ln w="7620">
            <a:solidFill>
              <a:srgbClr val="D3C1B6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22432" y="6401395"/>
            <a:ext cx="418981" cy="418981"/>
          </a:xfrm>
          <a:prstGeom prst="roundRect">
            <a:avLst>
              <a:gd name="adj" fmla="val 21822196"/>
            </a:avLst>
          </a:prstGeom>
          <a:solidFill>
            <a:srgbClr val="D3C1B6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4" y="6493073"/>
            <a:ext cx="188476" cy="23562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22432" y="6960037"/>
            <a:ext cx="205775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 Reduction Evaluation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122432" y="7261860"/>
            <a:ext cx="7871936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Quantitatively assess how blockchain implementations reduce risks from MITM attacks, DDoS threats, data tampering, and unauthorized access in real-world scenarios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7506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Presentation Roadmap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Healthcare IoT landscape and emerging vulnerabilities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495193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Literature Review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1599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Security threats and existing mitigation approaches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274701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49394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Research focus and key challenges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274701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Proposed Solution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49394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Blockchain-based security framework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054209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71893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Research goals and expected outcomes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054209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228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References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71893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Supporting literature and citations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776341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Healthcare IoT: A Double-Edged Sword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3942398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Transforming Patient Care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80098" y="2507456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Healthcare IoT (H-IoT) encompasses interconnected medical devices that revolutionize patient monitoring and care delivery. These smart systems include: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777734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Wearable health monitors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tracking vital signs continuously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212312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Implantable devices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like pacemakers and insulin pumps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4646890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Remote patient monitoring systems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enabling telemedicine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80098" y="508146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Hospital IoT networks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managing equipment and patient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80098" y="5638562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monitoring, automated diagnostics, and remote care delivery improve outcomes while reducing costs.</a:t>
            </a:r>
            <a:endParaRPr lang="en-US" sz="17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9902"/>
            <a:ext cx="6984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Vulnerability Challenge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68843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403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Theft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9369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Sensitive patient records exposed through unauthorized access to networked devices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168843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182" y="24032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Unauthorized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289369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Malicious actors gaining control of critical medical equipment remotely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4365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5E5E0"/>
          </a:solidFill>
          <a:ln w="7620">
            <a:solidFill>
              <a:srgbClr val="CBCB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4678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Ransomware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16850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Healthcare systems held hostage, disrupting life-saving operations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02099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These vulnerabilities create critical risks in healthcare delivery.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D3C1B6"/>
                </a:highlight>
                <a:latin typeface="Lato" pitchFamily="34" charset="0"/>
                <a:ea typeface="Lato" pitchFamily="34" charset="-122"/>
                <a:cs typeface="Lato" pitchFamily="34" charset="-120"/>
              </a:rPr>
              <a:t>Blockchain technology offers a promising path forward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by ensuring security, immutability, and transparency in medical data management.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725" y="514469"/>
            <a:ext cx="9106972" cy="584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Common Security Attacks in Healthcare IoT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4725" y="1473160"/>
            <a:ext cx="13320951" cy="1422678"/>
          </a:xfrm>
          <a:prstGeom prst="roundRect">
            <a:avLst>
              <a:gd name="adj" fmla="val 55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7585" y="1496020"/>
            <a:ext cx="748308" cy="1376958"/>
          </a:xfrm>
          <a:prstGeom prst="roundRect">
            <a:avLst>
              <a:gd name="adj" fmla="val 6834"/>
            </a:avLst>
          </a:prstGeom>
          <a:solidFill>
            <a:srgbClr val="E8E8E3"/>
          </a:solidFill>
          <a:ln/>
        </p:spPr>
      </p:sp>
      <p:sp>
        <p:nvSpPr>
          <p:cNvPr id="5" name="Text 3"/>
          <p:cNvSpPr/>
          <p:nvPr/>
        </p:nvSpPr>
        <p:spPr>
          <a:xfrm>
            <a:off x="907613" y="2009061"/>
            <a:ext cx="28051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2940" y="1683068"/>
            <a:ext cx="372999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Man-in-the-Middle (MITM) Attacks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612940" y="2087523"/>
            <a:ext cx="1233987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Attackers intercept communications between IoT devices and servers, capturing or manipulating sensitive medical data during transmission. Critical patient information becomes compromised without detection.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54725" y="3082885"/>
            <a:ext cx="13320951" cy="1422678"/>
          </a:xfrm>
          <a:prstGeom prst="roundRect">
            <a:avLst>
              <a:gd name="adj" fmla="val 55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77585" y="3105745"/>
            <a:ext cx="748308" cy="1376958"/>
          </a:xfrm>
          <a:prstGeom prst="roundRect">
            <a:avLst>
              <a:gd name="adj" fmla="val 6834"/>
            </a:avLst>
          </a:prstGeom>
          <a:solidFill>
            <a:srgbClr val="E8E8E3"/>
          </a:solidFill>
          <a:ln/>
        </p:spPr>
      </p:sp>
      <p:sp>
        <p:nvSpPr>
          <p:cNvPr id="10" name="Text 8"/>
          <p:cNvSpPr/>
          <p:nvPr/>
        </p:nvSpPr>
        <p:spPr>
          <a:xfrm>
            <a:off x="907613" y="3618786"/>
            <a:ext cx="28051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612940" y="3292793"/>
            <a:ext cx="4702135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Distributed Denial-of-Service (DDoS) Attacks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612940" y="3697248"/>
            <a:ext cx="1233987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Coordinated flooding of hospital networks and servers with traffic, rendering critical systems unavailable. Emergency departments and surgical units face life-threatening operational disruptions.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654725" y="4692610"/>
            <a:ext cx="13320951" cy="1422678"/>
          </a:xfrm>
          <a:prstGeom prst="roundRect">
            <a:avLst>
              <a:gd name="adj" fmla="val 55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77585" y="4715470"/>
            <a:ext cx="748308" cy="1376958"/>
          </a:xfrm>
          <a:prstGeom prst="roundRect">
            <a:avLst>
              <a:gd name="adj" fmla="val 6834"/>
            </a:avLst>
          </a:prstGeom>
          <a:solidFill>
            <a:srgbClr val="E8E8E3"/>
          </a:solidFill>
          <a:ln/>
        </p:spPr>
      </p:sp>
      <p:sp>
        <p:nvSpPr>
          <p:cNvPr id="15" name="Text 13"/>
          <p:cNvSpPr/>
          <p:nvPr/>
        </p:nvSpPr>
        <p:spPr>
          <a:xfrm>
            <a:off x="907613" y="5228511"/>
            <a:ext cx="28051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612940" y="4902518"/>
            <a:ext cx="233838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Breaches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612940" y="5306973"/>
            <a:ext cx="1233987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Unauthorized access to centralized databases containing patient records, medical histories, and treatment plans. Stolen data may be altered, sold, or used for identity theft and insurance fraud.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4725" y="6302335"/>
            <a:ext cx="13320951" cy="1422678"/>
          </a:xfrm>
          <a:prstGeom prst="roundRect">
            <a:avLst>
              <a:gd name="adj" fmla="val 552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ECEC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77585" y="6325195"/>
            <a:ext cx="748308" cy="1376958"/>
          </a:xfrm>
          <a:prstGeom prst="roundRect">
            <a:avLst>
              <a:gd name="adj" fmla="val 6834"/>
            </a:avLst>
          </a:prstGeom>
          <a:solidFill>
            <a:srgbClr val="E8E8E3"/>
          </a:solidFill>
          <a:ln/>
        </p:spPr>
      </p:sp>
      <p:sp>
        <p:nvSpPr>
          <p:cNvPr id="20" name="Text 18"/>
          <p:cNvSpPr/>
          <p:nvPr/>
        </p:nvSpPr>
        <p:spPr>
          <a:xfrm>
            <a:off x="907613" y="6838236"/>
            <a:ext cx="280511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612940" y="6512243"/>
            <a:ext cx="2338388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Replay Attacks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612940" y="6916698"/>
            <a:ext cx="12339876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Previously captured legitimate medical signals or commands are maliciously reused. Attackers can trigger false readings or inappropriate medical interventions by replaying authentic device communications.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964" y="374809"/>
            <a:ext cx="8127802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Existing Mitigation Approaches and Their Limitations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6964" y="1141333"/>
            <a:ext cx="2412206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Current Security Measures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6964" y="1533049"/>
            <a:ext cx="667202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healthcare IoT security relies on established cryptographic and network defense mechanisms: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6964" y="1873806"/>
            <a:ext cx="667202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encryption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data in transit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6964" y="2139553"/>
            <a:ext cx="667202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Multi-factor authentication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for device and user access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6964" y="2405301"/>
            <a:ext cx="667202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Intrusion Detection Systems (IDS)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monitoring network traffic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6964" y="2671048"/>
            <a:ext cx="6672024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Firewalls and access controls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protecting perimeters</a:t>
            </a:r>
            <a:endParaRPr lang="en-US" sz="10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9031" y="1158359"/>
            <a:ext cx="6672024" cy="667202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476964" y="8136850"/>
            <a:ext cx="4467939" cy="1033701"/>
          </a:xfrm>
          <a:prstGeom prst="roundRect">
            <a:avLst>
              <a:gd name="adj" fmla="val 70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E5E5E0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461724" y="8136850"/>
            <a:ext cx="60960" cy="1033701"/>
          </a:xfrm>
          <a:prstGeom prst="roundRect">
            <a:avLst>
              <a:gd name="adj" fmla="val 93908"/>
            </a:avLst>
          </a:prstGeom>
          <a:solidFill>
            <a:srgbClr val="E5E5E0"/>
          </a:solidFill>
          <a:ln/>
        </p:spPr>
      </p:sp>
      <p:sp>
        <p:nvSpPr>
          <p:cNvPr id="12" name="Text 9"/>
          <p:cNvSpPr/>
          <p:nvPr/>
        </p:nvSpPr>
        <p:spPr>
          <a:xfrm>
            <a:off x="674132" y="8288298"/>
            <a:ext cx="2507813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Critical Weakness: Centralization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74132" y="8582858"/>
            <a:ext cx="4119324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Centralized architectures create single points of failure—compromising one server exposes entire patient populations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5081111" y="8136850"/>
            <a:ext cx="4468058" cy="1033701"/>
          </a:xfrm>
          <a:prstGeom prst="roundRect">
            <a:avLst>
              <a:gd name="adj" fmla="val 70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E5E5E0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065871" y="8136850"/>
            <a:ext cx="60960" cy="1033701"/>
          </a:xfrm>
          <a:prstGeom prst="roundRect">
            <a:avLst>
              <a:gd name="adj" fmla="val 93908"/>
            </a:avLst>
          </a:prstGeom>
          <a:solidFill>
            <a:srgbClr val="E5E5E0"/>
          </a:solidFill>
          <a:ln/>
        </p:spPr>
      </p:sp>
      <p:sp>
        <p:nvSpPr>
          <p:cNvPr id="16" name="Text 13"/>
          <p:cNvSpPr/>
          <p:nvPr/>
        </p:nvSpPr>
        <p:spPr>
          <a:xfrm>
            <a:off x="5278279" y="8288298"/>
            <a:ext cx="17036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 Challenges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5278279" y="8582858"/>
            <a:ext cx="4119443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systems struggle to manage exponentially growing IoT device networks and data volumes efficiently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9685377" y="8136850"/>
            <a:ext cx="4468058" cy="1033701"/>
          </a:xfrm>
          <a:prstGeom prst="roundRect">
            <a:avLst>
              <a:gd name="adj" fmla="val 7077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E5E5E0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9670137" y="8136850"/>
            <a:ext cx="60960" cy="1033701"/>
          </a:xfrm>
          <a:prstGeom prst="roundRect">
            <a:avLst>
              <a:gd name="adj" fmla="val 93908"/>
            </a:avLst>
          </a:prstGeom>
          <a:solidFill>
            <a:srgbClr val="E5E5E0"/>
          </a:solidFill>
          <a:ln/>
        </p:spPr>
      </p:sp>
      <p:sp>
        <p:nvSpPr>
          <p:cNvPr id="20" name="Text 17"/>
          <p:cNvSpPr/>
          <p:nvPr/>
        </p:nvSpPr>
        <p:spPr>
          <a:xfrm>
            <a:off x="9882545" y="8288298"/>
            <a:ext cx="170366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Trust Deficiency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9882545" y="8582858"/>
            <a:ext cx="4119443" cy="436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Centralized authorities controlling data create trust gaps—patients and providers question data integrity and access logs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8909"/>
            <a:ext cx="118155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Blockchain: A Decentralized Security Paradigm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1316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Recent academic research demonstrates blockchain's potential to transform healthcare IoT security through distributed trust and immutability. Studies leveraging platforms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Hyperledger Fabric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Ethereum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IOTA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show promising results in securing medical data sharing.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38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Hyperledger Fabric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2908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Permissioned blockchain enabling private healthcare consortiums with granular access controls and high transaction throughput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538663"/>
            <a:ext cx="3360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Ethereum Smart Contracts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502908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Programmable access policies automatically enforcing consent management and audit trails for patient data interactions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538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IOTA for IoT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5029081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Feeless, scalable distributed ledger specifically designed for machine-to-machine transactions in resource-constrained devices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2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2368391"/>
            <a:ext cx="7216259" cy="2834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72525"/>
                </a:solidFill>
                <a:highlight>
                  <a:srgbClr val="E5E5E0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To identify major security threats in Healthcare IoT systems and design a blockchain-based framework to enhance data security, integrity, and trust.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6280190" y="2028230"/>
            <a:ext cx="30480" cy="3515201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57985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This research addresses the critical gap between rapidly expanding healthcare IoT deployments and inadequate security infrastructures, proposing blockchain as a fundamental architectural component rather than an afterthought.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423" y="416719"/>
            <a:ext cx="8148757" cy="47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Proposed Blockchain-Based Security Framework</a:t>
            </a:r>
            <a:endParaRPr lang="en-US" sz="2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423" y="1193244"/>
            <a:ext cx="757714" cy="9092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39585" y="1344692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IoT Data Collection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1439585" y="1672233"/>
            <a:ext cx="1266039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Smart devices continuously monitor and collect patient health data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23" y="2102525"/>
            <a:ext cx="757714" cy="9092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9585" y="2253972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Encryption Layer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1439585" y="2581513"/>
            <a:ext cx="1266039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encrypted before blockchain submission using advanced cryptographic protocols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23" y="3011805"/>
            <a:ext cx="757714" cy="9092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39585" y="3163253"/>
            <a:ext cx="1923812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Consensus Verification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1439585" y="3490793"/>
            <a:ext cx="1266039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Transactions validated through distributed consensus mechanisms (PoW/PoS)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3" y="3921085"/>
            <a:ext cx="757714" cy="9092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39585" y="4072533"/>
            <a:ext cx="2563654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Smart Contract Access Control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1439585" y="4400074"/>
            <a:ext cx="1266039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permissions manage who can view or modify patient records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23" y="4830366"/>
            <a:ext cx="757714" cy="9092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39585" y="4981813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Immutable Storage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439585" y="5309354"/>
            <a:ext cx="12660392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Tamper-proof ledger ensures permanent, auditable data integrity</a:t>
            </a:r>
            <a:endParaRPr lang="en-US" sz="1150" dirty="0"/>
          </a:p>
        </p:txBody>
      </p:sp>
      <p:sp>
        <p:nvSpPr>
          <p:cNvPr id="18" name="Shape 11"/>
          <p:cNvSpPr/>
          <p:nvPr/>
        </p:nvSpPr>
        <p:spPr>
          <a:xfrm>
            <a:off x="530423" y="5985894"/>
            <a:ext cx="13569553" cy="26551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530423" y="6239708"/>
            <a:ext cx="411027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Blockchain Mitigation of Specific Attacks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530423" y="6902529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MITM Protection</a:t>
            </a:r>
            <a:endParaRPr lang="en-US" sz="1450" dirty="0"/>
          </a:p>
        </p:txBody>
      </p:sp>
      <p:sp>
        <p:nvSpPr>
          <p:cNvPr id="21" name="Text 14"/>
          <p:cNvSpPr/>
          <p:nvPr/>
        </p:nvSpPr>
        <p:spPr>
          <a:xfrm>
            <a:off x="530423" y="7290673"/>
            <a:ext cx="3115151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End-to-end encryption with cryptographic authentication prevents interception</a:t>
            </a:r>
            <a:endParaRPr lang="en-US" sz="950" dirty="0"/>
          </a:p>
        </p:txBody>
      </p:sp>
      <p:sp>
        <p:nvSpPr>
          <p:cNvPr id="22" name="Text 15"/>
          <p:cNvSpPr/>
          <p:nvPr/>
        </p:nvSpPr>
        <p:spPr>
          <a:xfrm>
            <a:off x="4022765" y="6902529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DDoS Resilience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4022765" y="7290673"/>
            <a:ext cx="3115151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Decentralized architecture eliminates single points of failure</a:t>
            </a:r>
            <a:endParaRPr lang="en-US" sz="950" dirty="0"/>
          </a:p>
        </p:txBody>
      </p:sp>
      <p:sp>
        <p:nvSpPr>
          <p:cNvPr id="24" name="Text 17"/>
          <p:cNvSpPr/>
          <p:nvPr/>
        </p:nvSpPr>
        <p:spPr>
          <a:xfrm>
            <a:off x="7515106" y="6902529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Breach Prevention</a:t>
            </a:r>
            <a:endParaRPr lang="en-US" sz="1450" dirty="0"/>
          </a:p>
        </p:txBody>
      </p:sp>
      <p:sp>
        <p:nvSpPr>
          <p:cNvPr id="25" name="Text 18"/>
          <p:cNvSpPr/>
          <p:nvPr/>
        </p:nvSpPr>
        <p:spPr>
          <a:xfrm>
            <a:off x="7515106" y="7290673"/>
            <a:ext cx="3115151" cy="387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Immutable ledger makes unauthorized data alteration detectable</a:t>
            </a:r>
            <a:endParaRPr lang="en-US" sz="950" dirty="0"/>
          </a:p>
        </p:txBody>
      </p:sp>
      <p:sp>
        <p:nvSpPr>
          <p:cNvPr id="26" name="Text 19"/>
          <p:cNvSpPr/>
          <p:nvPr/>
        </p:nvSpPr>
        <p:spPr>
          <a:xfrm>
            <a:off x="11007447" y="6902529"/>
            <a:ext cx="189440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Replay Defense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11007447" y="7290673"/>
            <a:ext cx="3115151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Timestamped blockchain blocks prevent command reuse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2025-10-13T08:17:44Z</dcterms:created>
  <dcterms:modified xsi:type="dcterms:W3CDTF">2025-10-13T08:17:44Z</dcterms:modified>
</cp:coreProperties>
</file>